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Bitter Medium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Open Sans" charset="0"/>
      <p:regular r:id="rId2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2" autoAdjust="0"/>
    <p:restoredTop sz="94610" autoAdjust="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Data Scienc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98" y="0"/>
            <a:ext cx="11536326" cy="823668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2651" y="232520"/>
            <a:ext cx="3381153" cy="550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endParaRPr lang="en-US" sz="3600" b="1" kern="0" spc="-185" dirty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Data Scientist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Salaries </a:t>
            </a:r>
            <a:endParaRPr lang="en-US" sz="3600" b="1" kern="0" spc="-185" dirty="0" smtClean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in </a:t>
            </a:r>
            <a:r>
              <a:rPr lang="en-US" sz="3600" b="1" kern="0" spc="-185" dirty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Europe: </a:t>
            </a:r>
            <a:endParaRPr lang="en-US" sz="3600" b="1" kern="0" spc="-185" dirty="0" smtClean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3600" b="1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Key </a:t>
            </a:r>
            <a:r>
              <a:rPr lang="en-US" sz="3600" b="1" kern="0" spc="-185" dirty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Factors</a:t>
            </a:r>
            <a:endParaRPr lang="en-US" sz="3600" b="1" dirty="0"/>
          </a:p>
        </p:txBody>
      </p:sp>
      <p:sp>
        <p:nvSpPr>
          <p:cNvPr id="4" name="Shape 2"/>
          <p:cNvSpPr/>
          <p:nvPr/>
        </p:nvSpPr>
        <p:spPr>
          <a:xfrm>
            <a:off x="793790" y="574071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72141" y="5508368"/>
            <a:ext cx="19074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2000" kern="0" spc="-185" dirty="0" err="1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Amaia</a:t>
            </a:r>
            <a:r>
              <a:rPr lang="en-US" sz="2000" kern="0" spc="-185" dirty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  <a:r>
              <a:rPr lang="en-US" sz="2000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  <a:r>
              <a:rPr lang="en-US" sz="2000" kern="0" spc="-185" dirty="0" err="1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Jordán</a:t>
            </a:r>
            <a:r>
              <a:rPr lang="en-US" sz="2000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  <a:endParaRPr lang="en-US" sz="2000" kern="0" spc="-185" dirty="0" smtClean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>
              <a:lnSpc>
                <a:spcPts val="7700"/>
              </a:lnSpc>
            </a:pPr>
            <a:r>
              <a:rPr lang="en-US" sz="2000" kern="0" spc="-185" dirty="0" smtClean="0"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12.11.2024</a:t>
            </a:r>
            <a:endParaRPr lang="en-US" sz="2000" kern="0" spc="-185" dirty="0"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0126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QUIZ</a:t>
            </a:r>
            <a:endParaRPr lang="en-US" sz="4450" dirty="0"/>
          </a:p>
        </p:txBody>
      </p:sp>
      <p:sp>
        <p:nvSpPr>
          <p:cNvPr id="10" name="Text 8"/>
          <p:cNvSpPr/>
          <p:nvPr/>
        </p:nvSpPr>
        <p:spPr>
          <a:xfrm>
            <a:off x="1028224" y="5394840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345662" y="6120646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345662" y="6619637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grpSp>
        <p:nvGrpSpPr>
          <p:cNvPr id="52" name="51 Grupo"/>
          <p:cNvGrpSpPr/>
          <p:nvPr/>
        </p:nvGrpSpPr>
        <p:grpSpPr>
          <a:xfrm>
            <a:off x="7428667" y="2175034"/>
            <a:ext cx="3090624" cy="5041940"/>
            <a:chOff x="7428667" y="2175034"/>
            <a:chExt cx="3090624" cy="5041940"/>
          </a:xfrm>
        </p:grpSpPr>
        <p:grpSp>
          <p:nvGrpSpPr>
            <p:cNvPr id="39" name="38 Grupo"/>
            <p:cNvGrpSpPr/>
            <p:nvPr/>
          </p:nvGrpSpPr>
          <p:grpSpPr>
            <a:xfrm>
              <a:off x="7428667" y="2175034"/>
              <a:ext cx="3090624" cy="5041940"/>
              <a:chOff x="7428667" y="2111276"/>
              <a:chExt cx="3090624" cy="5041940"/>
            </a:xfrm>
          </p:grpSpPr>
          <p:sp>
            <p:nvSpPr>
              <p:cNvPr id="20" name="Shape 18"/>
              <p:cNvSpPr/>
              <p:nvPr/>
            </p:nvSpPr>
            <p:spPr>
              <a:xfrm>
                <a:off x="7428667" y="2111276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5CC97B"/>
              </a:solidFill>
              <a:ln w="7620">
                <a:solidFill>
                  <a:srgbClr val="42AF61"/>
                </a:solidFill>
                <a:prstDash val="solid"/>
              </a:ln>
            </p:spPr>
          </p:sp>
          <p:sp>
            <p:nvSpPr>
              <p:cNvPr id="21" name="Text 19"/>
              <p:cNvSpPr/>
              <p:nvPr/>
            </p:nvSpPr>
            <p:spPr>
              <a:xfrm>
                <a:off x="7663101" y="2345710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>
                    <a:solidFill>
                      <a:srgbClr val="000000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C</a:t>
                </a:r>
                <a:endParaRPr lang="en-US" sz="2200" dirty="0"/>
              </a:p>
            </p:txBody>
          </p:sp>
          <p:sp>
            <p:nvSpPr>
              <p:cNvPr id="22" name="Text 20"/>
              <p:cNvSpPr/>
              <p:nvPr/>
            </p:nvSpPr>
            <p:spPr>
              <a:xfrm>
                <a:off x="7663101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MID-LEVEL</a:t>
                </a:r>
                <a:endParaRPr lang="en-US" sz="1750" dirty="0"/>
              </a:p>
            </p:txBody>
          </p:sp>
          <p:sp>
            <p:nvSpPr>
              <p:cNvPr id="23" name="Text 21"/>
              <p:cNvSpPr/>
              <p:nvPr/>
            </p:nvSpPr>
            <p:spPr>
              <a:xfrm>
                <a:off x="7663101" y="369802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SCIENTIST</a:t>
                </a:r>
                <a:endParaRPr lang="en-US" sz="1750" dirty="0"/>
              </a:p>
            </p:txBody>
          </p:sp>
          <p:sp>
            <p:nvSpPr>
              <p:cNvPr id="24" name="Text 22"/>
              <p:cNvSpPr/>
              <p:nvPr/>
            </p:nvSpPr>
            <p:spPr>
              <a:xfrm>
                <a:off x="7663101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START-UP</a:t>
                </a:r>
                <a:endParaRPr lang="en-US" sz="1750" dirty="0"/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7663101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REMOTE</a:t>
                </a:r>
                <a:endParaRPr lang="en-US" sz="1750" dirty="0"/>
              </a:p>
            </p:txBody>
          </p:sp>
          <p:sp>
            <p:nvSpPr>
              <p:cNvPr id="26" name="Text 24"/>
              <p:cNvSpPr/>
              <p:nvPr/>
            </p:nvSpPr>
            <p:spPr>
              <a:xfrm>
                <a:off x="7663101" y="5331083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COMPANY BASED IN UK</a:t>
                </a:r>
                <a:endParaRPr lang="en-US" sz="1750" dirty="0"/>
              </a:p>
            </p:txBody>
          </p:sp>
        </p:grpSp>
        <p:sp>
          <p:nvSpPr>
            <p:cNvPr id="44" name="43 Rectángulo redondeado"/>
            <p:cNvSpPr/>
            <p:nvPr/>
          </p:nvSpPr>
          <p:spPr>
            <a:xfrm>
              <a:off x="7663101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10746105" y="2166462"/>
            <a:ext cx="3090624" cy="5041940"/>
            <a:chOff x="10746105" y="2166462"/>
            <a:chExt cx="3090624" cy="5041940"/>
          </a:xfrm>
        </p:grpSpPr>
        <p:grpSp>
          <p:nvGrpSpPr>
            <p:cNvPr id="40" name="39 Grupo"/>
            <p:cNvGrpSpPr/>
            <p:nvPr/>
          </p:nvGrpSpPr>
          <p:grpSpPr>
            <a:xfrm>
              <a:off x="10746105" y="2166462"/>
              <a:ext cx="3090624" cy="5041940"/>
              <a:chOff x="10746105" y="2175034"/>
              <a:chExt cx="3090624" cy="5041940"/>
            </a:xfrm>
          </p:grpSpPr>
          <p:sp>
            <p:nvSpPr>
              <p:cNvPr id="27" name="Shape 25"/>
              <p:cNvSpPr/>
              <p:nvPr/>
            </p:nvSpPr>
            <p:spPr>
              <a:xfrm>
                <a:off x="10746105" y="2175034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5E98F1"/>
              </a:solidFill>
              <a:ln w="7620">
                <a:solidFill>
                  <a:srgbClr val="447ED7"/>
                </a:solidFill>
                <a:prstDash val="solid"/>
              </a:ln>
            </p:spPr>
          </p:sp>
          <p:sp>
            <p:nvSpPr>
              <p:cNvPr id="28" name="Text 26"/>
              <p:cNvSpPr/>
              <p:nvPr/>
            </p:nvSpPr>
            <p:spPr>
              <a:xfrm>
                <a:off x="10980539" y="2409468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>
                    <a:solidFill>
                      <a:srgbClr val="000000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D</a:t>
                </a:r>
                <a:endParaRPr lang="en-US" sz="2200" dirty="0"/>
              </a:p>
            </p:txBody>
          </p:sp>
          <p:sp>
            <p:nvSpPr>
              <p:cNvPr id="29" name="Text 27"/>
              <p:cNvSpPr/>
              <p:nvPr/>
            </p:nvSpPr>
            <p:spPr>
              <a:xfrm>
                <a:off x="10980539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SENIOR</a:t>
                </a:r>
                <a:endParaRPr lang="en-US" sz="1750" dirty="0"/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10980539" y="3761780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ARCHITECT</a:t>
                </a:r>
                <a:endParaRPr lang="en-US" sz="1750" dirty="0"/>
              </a:p>
            </p:txBody>
          </p:sp>
          <p:sp>
            <p:nvSpPr>
              <p:cNvPr id="31" name="Text 29"/>
              <p:cNvSpPr/>
              <p:nvPr/>
            </p:nvSpPr>
            <p:spPr>
              <a:xfrm>
                <a:off x="10980539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POLISH</a:t>
                </a:r>
                <a:endParaRPr lang="en-US" sz="1750" dirty="0"/>
              </a:p>
            </p:txBody>
          </p:sp>
          <p:sp>
            <p:nvSpPr>
              <p:cNvPr id="32" name="Text 30"/>
              <p:cNvSpPr/>
              <p:nvPr/>
            </p:nvSpPr>
            <p:spPr>
              <a:xfrm>
                <a:off x="10980539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REMOTE</a:t>
                </a:r>
                <a:endParaRPr lang="en-US" sz="1750" dirty="0"/>
              </a:p>
            </p:txBody>
          </p:sp>
          <p:sp>
            <p:nvSpPr>
              <p:cNvPr id="33" name="Text 31"/>
              <p:cNvSpPr/>
              <p:nvPr/>
            </p:nvSpPr>
            <p:spPr>
              <a:xfrm>
                <a:off x="10980539" y="5394841"/>
                <a:ext cx="2621756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000000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COMPANY BASED IN GERMANY</a:t>
                </a:r>
                <a:endParaRPr lang="en-US" sz="1750" dirty="0"/>
              </a:p>
            </p:txBody>
          </p:sp>
        </p:grpSp>
        <p:sp>
          <p:nvSpPr>
            <p:cNvPr id="46" name="45 Rectángulo redondeado"/>
            <p:cNvSpPr/>
            <p:nvPr/>
          </p:nvSpPr>
          <p:spPr>
            <a:xfrm>
              <a:off x="10980539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1" name="50 Grupo"/>
          <p:cNvGrpSpPr/>
          <p:nvPr/>
        </p:nvGrpSpPr>
        <p:grpSpPr>
          <a:xfrm>
            <a:off x="4111228" y="2166462"/>
            <a:ext cx="3090624" cy="5041940"/>
            <a:chOff x="4111228" y="2166462"/>
            <a:chExt cx="3090624" cy="5041940"/>
          </a:xfrm>
        </p:grpSpPr>
        <p:grpSp>
          <p:nvGrpSpPr>
            <p:cNvPr id="41" name="40 Grupo"/>
            <p:cNvGrpSpPr/>
            <p:nvPr/>
          </p:nvGrpSpPr>
          <p:grpSpPr>
            <a:xfrm>
              <a:off x="4111228" y="2166462"/>
              <a:ext cx="3090624" cy="5041940"/>
              <a:chOff x="4111228" y="2166462"/>
              <a:chExt cx="3090624" cy="5041940"/>
            </a:xfrm>
          </p:grpSpPr>
          <p:sp>
            <p:nvSpPr>
              <p:cNvPr id="11" name="Shape 9"/>
              <p:cNvSpPr/>
              <p:nvPr/>
            </p:nvSpPr>
            <p:spPr>
              <a:xfrm>
                <a:off x="4111228" y="2166462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F44444"/>
              </a:solidFill>
              <a:ln w="7620">
                <a:solidFill>
                  <a:srgbClr val="FF5D5D"/>
                </a:solidFill>
                <a:prstDash val="solid"/>
              </a:ln>
            </p:spPr>
          </p:sp>
          <p:sp>
            <p:nvSpPr>
              <p:cNvPr id="12" name="Text 10"/>
              <p:cNvSpPr/>
              <p:nvPr/>
            </p:nvSpPr>
            <p:spPr>
              <a:xfrm>
                <a:off x="4345662" y="2409468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>
                    <a:solidFill>
                      <a:srgbClr val="FFFFFF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B</a:t>
                </a:r>
                <a:endParaRPr lang="en-US" sz="2200" dirty="0"/>
              </a:p>
            </p:txBody>
          </p:sp>
          <p:sp>
            <p:nvSpPr>
              <p:cNvPr id="13" name="Text 11"/>
              <p:cNvSpPr/>
              <p:nvPr/>
            </p:nvSpPr>
            <p:spPr>
              <a:xfrm>
                <a:off x="4345662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EXECUTIVE</a:t>
                </a:r>
                <a:endParaRPr lang="en-US" sz="1750" dirty="0"/>
              </a:p>
            </p:txBody>
          </p:sp>
          <p:sp>
            <p:nvSpPr>
              <p:cNvPr id="14" name="Text 12"/>
              <p:cNvSpPr/>
              <p:nvPr/>
            </p:nvSpPr>
            <p:spPr>
              <a:xfrm>
                <a:off x="4345662" y="3761780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MANAGER</a:t>
                </a:r>
                <a:endParaRPr lang="en-US" sz="1750" dirty="0"/>
              </a:p>
            </p:txBody>
          </p:sp>
          <p:sp>
            <p:nvSpPr>
              <p:cNvPr id="15" name="Text 13"/>
              <p:cNvSpPr/>
              <p:nvPr/>
            </p:nvSpPr>
            <p:spPr>
              <a:xfrm>
                <a:off x="4345662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SWISS</a:t>
                </a:r>
                <a:endParaRPr lang="en-US" sz="1750" dirty="0"/>
              </a:p>
            </p:txBody>
          </p:sp>
          <p:sp>
            <p:nvSpPr>
              <p:cNvPr id="16" name="Text 14"/>
              <p:cNvSpPr/>
              <p:nvPr/>
            </p:nvSpPr>
            <p:spPr>
              <a:xfrm>
                <a:off x="4345662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ON-SITE WORK</a:t>
                </a:r>
                <a:endParaRPr lang="en-US" sz="1750" dirty="0"/>
              </a:p>
            </p:txBody>
          </p:sp>
          <p:sp>
            <p:nvSpPr>
              <p:cNvPr id="17" name="Text 15"/>
              <p:cNvSpPr/>
              <p:nvPr/>
            </p:nvSpPr>
            <p:spPr>
              <a:xfrm>
                <a:off x="4345662" y="5394840"/>
                <a:ext cx="2621756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MULTINATIONAL COMPANY BASED IN EEUU</a:t>
                </a:r>
                <a:endParaRPr lang="en-US" sz="1750" dirty="0"/>
              </a:p>
            </p:txBody>
          </p:sp>
        </p:grpSp>
        <p:sp>
          <p:nvSpPr>
            <p:cNvPr id="47" name="46 Rectángulo redondeado"/>
            <p:cNvSpPr/>
            <p:nvPr/>
          </p:nvSpPr>
          <p:spPr>
            <a:xfrm>
              <a:off x="4345662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0" name="49 Grupo"/>
          <p:cNvGrpSpPr/>
          <p:nvPr/>
        </p:nvGrpSpPr>
        <p:grpSpPr>
          <a:xfrm>
            <a:off x="793790" y="2175034"/>
            <a:ext cx="3090624" cy="5041940"/>
            <a:chOff x="793790" y="2175034"/>
            <a:chExt cx="3090624" cy="5041940"/>
          </a:xfrm>
        </p:grpSpPr>
        <p:grpSp>
          <p:nvGrpSpPr>
            <p:cNvPr id="49" name="48 Grupo"/>
            <p:cNvGrpSpPr/>
            <p:nvPr/>
          </p:nvGrpSpPr>
          <p:grpSpPr>
            <a:xfrm>
              <a:off x="793790" y="2175034"/>
              <a:ext cx="3090624" cy="5041940"/>
              <a:chOff x="793790" y="2175034"/>
              <a:chExt cx="3090624" cy="5041940"/>
            </a:xfrm>
          </p:grpSpPr>
          <p:sp>
            <p:nvSpPr>
              <p:cNvPr id="3" name="Shape 1"/>
              <p:cNvSpPr/>
              <p:nvPr/>
            </p:nvSpPr>
            <p:spPr>
              <a:xfrm>
                <a:off x="793790" y="2175034"/>
                <a:ext cx="3090624" cy="5041940"/>
              </a:xfrm>
              <a:prstGeom prst="roundRect">
                <a:avLst>
                  <a:gd name="adj" fmla="val 3082"/>
                </a:avLst>
              </a:prstGeom>
              <a:solidFill>
                <a:srgbClr val="5E208E"/>
              </a:solidFill>
              <a:ln w="7620">
                <a:solidFill>
                  <a:srgbClr val="7739A7"/>
                </a:solidFill>
                <a:prstDash val="solid"/>
              </a:ln>
            </p:spPr>
          </p:sp>
          <p:sp>
            <p:nvSpPr>
              <p:cNvPr id="4" name="Text 2"/>
              <p:cNvSpPr/>
              <p:nvPr/>
            </p:nvSpPr>
            <p:spPr>
              <a:xfrm>
                <a:off x="1028224" y="2409468"/>
                <a:ext cx="2621756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kern="0" spc="-67" dirty="0" smtClean="0">
                    <a:solidFill>
                      <a:srgbClr val="FFFFFF"/>
                    </a:solidFill>
                    <a:latin typeface="Bitter Medium" pitchFamily="34" charset="0"/>
                    <a:ea typeface="Bitter Medium" pitchFamily="34" charset="-122"/>
                    <a:cs typeface="Bitter Medium" pitchFamily="34" charset="-120"/>
                  </a:rPr>
                  <a:t>A</a:t>
                </a:r>
              </a:p>
              <a:p>
                <a:pPr marL="0" indent="0" algn="ctr">
                  <a:lnSpc>
                    <a:spcPts val="2750"/>
                  </a:lnSpc>
                  <a:buNone/>
                </a:pPr>
                <a:endParaRPr lang="en-US" sz="2200" kern="0" spc="-67" dirty="0" smtClean="0">
                  <a:solidFill>
                    <a:srgbClr val="FFFFFF"/>
                  </a:solidFill>
                  <a:latin typeface="Bitter Medium" pitchFamily="34" charset="0"/>
                </a:endParaRPr>
              </a:p>
              <a:p>
                <a:pPr marL="0" indent="0" algn="ctr">
                  <a:lnSpc>
                    <a:spcPts val="2750"/>
                  </a:lnSpc>
                  <a:buNone/>
                </a:pPr>
                <a:endParaRPr lang="en-US" sz="2200" dirty="0"/>
              </a:p>
            </p:txBody>
          </p:sp>
          <p:sp>
            <p:nvSpPr>
              <p:cNvPr id="5" name="Text 3"/>
              <p:cNvSpPr/>
              <p:nvPr/>
            </p:nvSpPr>
            <p:spPr>
              <a:xfrm>
                <a:off x="1028224" y="3262789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JUNIOR</a:t>
                </a:r>
                <a:endParaRPr lang="en-US" sz="1750" dirty="0"/>
              </a:p>
            </p:txBody>
          </p:sp>
          <p:sp>
            <p:nvSpPr>
              <p:cNvPr id="6" name="Text 4"/>
              <p:cNvSpPr/>
              <p:nvPr/>
            </p:nvSpPr>
            <p:spPr>
              <a:xfrm>
                <a:off x="1028224" y="3761780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DATA ANALYST</a:t>
                </a:r>
                <a:endParaRPr lang="en-US" sz="1750" dirty="0"/>
              </a:p>
            </p:txBody>
          </p:sp>
          <p:sp>
            <p:nvSpPr>
              <p:cNvPr id="7" name="Text 5"/>
              <p:cNvSpPr/>
              <p:nvPr/>
            </p:nvSpPr>
            <p:spPr>
              <a:xfrm>
                <a:off x="1028224" y="4260771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SPANISH</a:t>
                </a:r>
                <a:endParaRPr lang="en-US" sz="1750" dirty="0"/>
              </a:p>
            </p:txBody>
          </p:sp>
          <p:sp>
            <p:nvSpPr>
              <p:cNvPr id="8" name="Text 6"/>
              <p:cNvSpPr/>
              <p:nvPr/>
            </p:nvSpPr>
            <p:spPr>
              <a:xfrm>
                <a:off x="1028224" y="4759762"/>
                <a:ext cx="2621756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HYBRID</a:t>
                </a:r>
                <a:endParaRPr lang="en-US" sz="1750" dirty="0"/>
              </a:p>
            </p:txBody>
          </p:sp>
          <p:sp>
            <p:nvSpPr>
              <p:cNvPr id="9" name="Text 7"/>
              <p:cNvSpPr/>
              <p:nvPr/>
            </p:nvSpPr>
            <p:spPr>
              <a:xfrm>
                <a:off x="1028224" y="5331083"/>
                <a:ext cx="2621756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750" kern="0" spc="-36" dirty="0">
                    <a:solidFill>
                      <a:srgbClr val="FFFFFF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COMPANY BASED IN SPAIN</a:t>
                </a:r>
                <a:endParaRPr lang="en-US" sz="1750" dirty="0"/>
              </a:p>
            </p:txBody>
          </p:sp>
        </p:grpSp>
        <p:sp>
          <p:nvSpPr>
            <p:cNvPr id="48" name="47 Rectángulo redondeado"/>
            <p:cNvSpPr/>
            <p:nvPr/>
          </p:nvSpPr>
          <p:spPr>
            <a:xfrm>
              <a:off x="1028224" y="2337138"/>
              <a:ext cx="2621756" cy="49041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9285" y="327422"/>
            <a:ext cx="8931831" cy="111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750"/>
              </a:lnSpc>
              <a:buNone/>
            </a:pPr>
            <a:r>
              <a:rPr lang="en-US" sz="7000" b="1" kern="0" spc="-21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</a:t>
            </a:r>
            <a:endParaRPr lang="en-US" sz="7000" dirty="0"/>
          </a:p>
        </p:txBody>
      </p:sp>
      <p:sp>
        <p:nvSpPr>
          <p:cNvPr id="3" name="Text 1"/>
          <p:cNvSpPr/>
          <p:nvPr/>
        </p:nvSpPr>
        <p:spPr>
          <a:xfrm>
            <a:off x="416719" y="1681996"/>
            <a:ext cx="13796963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5" y="327422"/>
            <a:ext cx="12533739" cy="7520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6719" y="10418564"/>
            <a:ext cx="13796963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graci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08" y="776176"/>
            <a:ext cx="6826103" cy="6826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MAIA.LAPTOP-8V03DE51\The_Bridge\Repositorios\EDA\images\arañ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1810" y="2032218"/>
            <a:ext cx="5909813" cy="4682379"/>
          </a:xfrm>
          <a:prstGeom prst="rect">
            <a:avLst/>
          </a:prstGeom>
          <a:noFill/>
        </p:spPr>
      </p:pic>
      <p:sp>
        <p:nvSpPr>
          <p:cNvPr id="2" name="Text 0"/>
          <p:cNvSpPr/>
          <p:nvPr/>
        </p:nvSpPr>
        <p:spPr>
          <a:xfrm>
            <a:off x="551021" y="576382"/>
            <a:ext cx="1352835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Key Salary Influencers</a:t>
            </a:r>
            <a:endParaRPr lang="en-US" sz="3600" dirty="0">
              <a:latin typeface="Bitter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1021" y="1150620"/>
            <a:ext cx="1352835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 smtClean="0"/>
              <a:t>     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" y="772656"/>
            <a:ext cx="787241" cy="12595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4364" y="1150620"/>
            <a:ext cx="324218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Residence Country</a:t>
            </a:r>
          </a:p>
        </p:txBody>
      </p:sp>
      <p:sp>
        <p:nvSpPr>
          <p:cNvPr id="6" name="Text 3"/>
          <p:cNvSpPr/>
          <p:nvPr/>
        </p:nvSpPr>
        <p:spPr>
          <a:xfrm>
            <a:off x="1574364" y="1528345"/>
            <a:ext cx="713316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Northern Europe     	Eastern Europe   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Great Britain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74365" y="1807535"/>
            <a:ext cx="485833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Southern Europe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Western </a:t>
            </a: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" y="2378689"/>
            <a:ext cx="787241" cy="12595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74364" y="2662238"/>
            <a:ext cx="228525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950"/>
              </a:lnSpc>
              <a:buNone/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Job Category</a:t>
            </a:r>
          </a:p>
        </p:txBody>
      </p:sp>
      <p:sp>
        <p:nvSpPr>
          <p:cNvPr id="10" name="Text 6"/>
          <p:cNvSpPr/>
          <p:nvPr/>
        </p:nvSpPr>
        <p:spPr>
          <a:xfrm>
            <a:off x="1574364" y="3134379"/>
            <a:ext cx="625120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Data Analyst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Data </a:t>
            </a: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Architect / Engineer      </a:t>
            </a:r>
            <a:r>
              <a:rPr lang="en-US" sz="2000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         </a:t>
            </a:r>
          </a:p>
        </p:txBody>
      </p:sp>
      <p:sp>
        <p:nvSpPr>
          <p:cNvPr id="11" name="Text 7"/>
          <p:cNvSpPr/>
          <p:nvPr/>
        </p:nvSpPr>
        <p:spPr>
          <a:xfrm>
            <a:off x="1574365" y="3386434"/>
            <a:ext cx="443217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Data Scientist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Data Manager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1" y="3921561"/>
            <a:ext cx="787241" cy="12595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74363" y="4299525"/>
            <a:ext cx="1250501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Remote Work Ratio</a:t>
            </a:r>
          </a:p>
        </p:txBody>
      </p:sp>
      <p:sp>
        <p:nvSpPr>
          <p:cNvPr id="14" name="Text 9"/>
          <p:cNvSpPr/>
          <p:nvPr/>
        </p:nvSpPr>
        <p:spPr>
          <a:xfrm>
            <a:off x="1574364" y="4645759"/>
            <a:ext cx="640005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On - site work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Hybrid                	 Remote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21" y="5401449"/>
            <a:ext cx="787241" cy="12595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74363" y="5559087"/>
            <a:ext cx="1250501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Experience Level</a:t>
            </a:r>
          </a:p>
        </p:txBody>
      </p:sp>
      <p:sp>
        <p:nvSpPr>
          <p:cNvPr id="17" name="Text 11"/>
          <p:cNvSpPr/>
          <p:nvPr/>
        </p:nvSpPr>
        <p:spPr>
          <a:xfrm>
            <a:off x="1574364" y="5873830"/>
            <a:ext cx="369938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Junior            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Senior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573056" y="6125647"/>
            <a:ext cx="40608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950"/>
              </a:lnSpc>
              <a:buNone/>
            </a:pPr>
            <a:r>
              <a:rPr lang="en-US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Mid-Level                  </a:t>
            </a:r>
            <a:r>
              <a:rPr lang="en-US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	Executive                                                  </a:t>
            </a: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21" y="6818411"/>
            <a:ext cx="787241" cy="125956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573056" y="7196375"/>
            <a:ext cx="32434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800" b="1" kern="0" spc="-25" dirty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Company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21" y="0"/>
            <a:ext cx="11259879" cy="82148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-1399512" y="1201341"/>
            <a:ext cx="613100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b="1" kern="0" spc="-28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Regions of 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600" b="1" kern="0" spc="-28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600" b="1" kern="0" spc="-28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</a:t>
            </a:r>
            <a:endParaRPr lang="en-US" sz="3600" dirty="0">
              <a:latin typeface="Bitter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0673" y="1201341"/>
            <a:ext cx="133890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4 Rectángulo"/>
          <p:cNvSpPr/>
          <p:nvPr/>
        </p:nvSpPr>
        <p:spPr>
          <a:xfrm>
            <a:off x="463933" y="2829261"/>
            <a:ext cx="2415213" cy="2913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b="1" kern="0" spc="-25" dirty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    </a:t>
            </a:r>
            <a:endParaRPr lang="en-US" b="1" kern="0" spc="-25" dirty="0" smtClean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7030A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Northern Europe</a:t>
            </a:r>
          </a:p>
          <a:p>
            <a:pPr algn="ctr">
              <a:lnSpc>
                <a:spcPts val="1950"/>
              </a:lnSpc>
            </a:pPr>
            <a:endParaRPr lang="en-US" sz="2000" b="1" kern="0" spc="-25" dirty="0" smtClean="0">
              <a:solidFill>
                <a:srgbClr val="7030A0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0070C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Eastern Europe</a:t>
            </a:r>
          </a:p>
          <a:p>
            <a:pPr algn="ctr">
              <a:lnSpc>
                <a:spcPts val="1950"/>
              </a:lnSpc>
            </a:pPr>
            <a:endParaRPr lang="en-US" sz="2000" b="1" kern="0" spc="-25" dirty="0" smtClean="0">
              <a:solidFill>
                <a:srgbClr val="FFC000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FFC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Southern </a:t>
            </a:r>
            <a:r>
              <a:rPr lang="en-US" sz="2000" b="1" kern="0" spc="-25" dirty="0" smtClean="0">
                <a:solidFill>
                  <a:srgbClr val="FFC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    </a:t>
            </a: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	</a:t>
            </a: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FF0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Western </a:t>
            </a:r>
            <a:r>
              <a:rPr lang="en-US" sz="2000" b="1" kern="0" spc="-25" dirty="0">
                <a:solidFill>
                  <a:srgbClr val="FF000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Europe</a:t>
            </a:r>
          </a:p>
          <a:p>
            <a:pPr algn="ctr">
              <a:lnSpc>
                <a:spcPts val="1950"/>
              </a:lnSpc>
            </a:pPr>
            <a:endParaRPr lang="en-US" sz="2000" b="1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ts val="1950"/>
              </a:lnSpc>
            </a:pPr>
            <a:r>
              <a:rPr lang="en-US" sz="2000" b="1" kern="0" spc="-25" dirty="0" smtClean="0">
                <a:solidFill>
                  <a:srgbClr val="2B2E3C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kern="0" spc="-25" dirty="0" smtClean="0">
                <a:solidFill>
                  <a:srgbClr val="00B05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Great </a:t>
            </a:r>
            <a:r>
              <a:rPr lang="en-US" sz="2000" b="1" kern="0" spc="-25" dirty="0" smtClean="0">
                <a:solidFill>
                  <a:srgbClr val="00B050"/>
                </a:solidFill>
                <a:latin typeface="Bitter Medium" charset="0"/>
                <a:ea typeface="Open Sans" pitchFamily="34" charset="-122"/>
                <a:cs typeface="Open Sans" pitchFamily="34" charset="-120"/>
              </a:rPr>
              <a:t>Britain</a:t>
            </a:r>
          </a:p>
          <a:p>
            <a:pPr algn="ctr">
              <a:lnSpc>
                <a:spcPts val="1950"/>
              </a:lnSpc>
            </a:pPr>
            <a:endParaRPr lang="en-US" kern="0" spc="-25" dirty="0">
              <a:solidFill>
                <a:srgbClr val="2B2E3C"/>
              </a:solidFill>
              <a:latin typeface="Bitter Medium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9" y="238560"/>
            <a:ext cx="9861331" cy="4358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8" y="7516416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5" name="Picture 3" descr="C:\Users\AMAIA.LAPTOP-8V03DE51\The_Bridge\Repositorios\EDA\graficas\Average salaries of data scientists by European region of residenc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2872658"/>
            <a:ext cx="6503275" cy="4977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8" y="350068"/>
            <a:ext cx="12395026" cy="7461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5900" y="9371528"/>
            <a:ext cx="1355859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17" y="543095"/>
            <a:ext cx="11219969" cy="74500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7679" y="10158055"/>
            <a:ext cx="1367504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77679" y="924401"/>
            <a:ext cx="1367504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372" y="399723"/>
            <a:ext cx="11625840" cy="7719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71467" cy="8219578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1973911" y="567559"/>
            <a:ext cx="2561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latin typeface="Bitter Medium" charset="0"/>
              </a:rPr>
              <a:t>Where</a:t>
            </a:r>
            <a:r>
              <a:rPr lang="es-ES" sz="3600" b="1" dirty="0" smtClean="0">
                <a:latin typeface="Bitter Medium" charset="0"/>
              </a:rPr>
              <a:t> are </a:t>
            </a:r>
            <a:r>
              <a:rPr lang="es-ES" sz="3600" b="1" dirty="0" err="1" smtClean="0">
                <a:latin typeface="Bitter Medium" charset="0"/>
              </a:rPr>
              <a:t>the</a:t>
            </a:r>
            <a:r>
              <a:rPr lang="es-ES" sz="3600" b="1" dirty="0" smtClean="0">
                <a:latin typeface="Bitter Medium" charset="0"/>
              </a:rPr>
              <a:t> </a:t>
            </a:r>
            <a:r>
              <a:rPr lang="es-ES" sz="3600" b="1" dirty="0" err="1" smtClean="0">
                <a:latin typeface="Bitter Medium" charset="0"/>
              </a:rPr>
              <a:t>companies</a:t>
            </a:r>
            <a:r>
              <a:rPr lang="es-ES" sz="3600" b="1" dirty="0" smtClean="0">
                <a:latin typeface="Bitter Medium" charset="0"/>
              </a:rPr>
              <a:t> </a:t>
            </a:r>
            <a:r>
              <a:rPr lang="es-ES" sz="3600" b="1" dirty="0" err="1" smtClean="0">
                <a:latin typeface="Bitter Medium" charset="0"/>
              </a:rPr>
              <a:t>mainly</a:t>
            </a:r>
            <a:r>
              <a:rPr lang="es-ES" sz="3600" b="1" dirty="0" smtClean="0">
                <a:latin typeface="Bitter Medium" charset="0"/>
              </a:rPr>
              <a:t> </a:t>
            </a:r>
            <a:r>
              <a:rPr lang="es-ES" sz="3600" b="1" dirty="0" err="1" smtClean="0">
                <a:latin typeface="Bitter Medium" charset="0"/>
              </a:rPr>
              <a:t>located</a:t>
            </a:r>
            <a:r>
              <a:rPr lang="es-ES" sz="3600" b="1" dirty="0" smtClean="0">
                <a:latin typeface="Bitter Medium" charset="0"/>
              </a:rPr>
              <a:t>?</a:t>
            </a:r>
            <a:endParaRPr lang="es-ES" sz="3600" b="1" dirty="0">
              <a:latin typeface="Bitter Medium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96835" y="768191"/>
            <a:ext cx="13836729" cy="4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337" y="0"/>
            <a:ext cx="11872063" cy="8229600"/>
          </a:xfrm>
          <a:prstGeom prst="rect">
            <a:avLst/>
          </a:prstGeom>
        </p:spPr>
      </p:pic>
      <p:grpSp>
        <p:nvGrpSpPr>
          <p:cNvPr id="20" name="19 Grupo"/>
          <p:cNvGrpSpPr/>
          <p:nvPr/>
        </p:nvGrpSpPr>
        <p:grpSpPr>
          <a:xfrm>
            <a:off x="304071" y="1644622"/>
            <a:ext cx="4536639" cy="766762"/>
            <a:chOff x="396835" y="7645003"/>
            <a:chExt cx="4536639" cy="766762"/>
          </a:xfrm>
        </p:grpSpPr>
        <p:sp>
          <p:nvSpPr>
            <p:cNvPr id="5" name="Shape 2"/>
            <p:cNvSpPr/>
            <p:nvPr/>
          </p:nvSpPr>
          <p:spPr>
            <a:xfrm>
              <a:off x="396835" y="7645003"/>
              <a:ext cx="255151" cy="255151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491609" y="7687508"/>
              <a:ext cx="65484" cy="1701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400" b="1" kern="0" spc="-40" dirty="0">
                  <a:solidFill>
                    <a:srgbClr val="000000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1</a:t>
              </a:r>
              <a:endParaRPr lang="en-US" sz="1400" b="1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65334" y="7645003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>
                  <a:solidFill>
                    <a:srgbClr val="2B2E3C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United Kingdom</a:t>
              </a:r>
              <a:endParaRPr lang="en-US" sz="1400" b="1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65334" y="7890152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54%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765334" y="8230314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00B050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87.800 € / year</a:t>
              </a:r>
              <a:endParaRPr lang="en-US" sz="1400" b="1" dirty="0">
                <a:solidFill>
                  <a:srgbClr val="00B050"/>
                </a:solidFill>
                <a:latin typeface="Bitter Medium" charset="0"/>
              </a:endParaRPr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304071" y="3096075"/>
            <a:ext cx="4536639" cy="1038939"/>
            <a:chOff x="5046821" y="7735729"/>
            <a:chExt cx="4536639" cy="1038939"/>
          </a:xfrm>
        </p:grpSpPr>
        <p:sp>
          <p:nvSpPr>
            <p:cNvPr id="10" name="Shape 7"/>
            <p:cNvSpPr/>
            <p:nvPr/>
          </p:nvSpPr>
          <p:spPr>
            <a:xfrm>
              <a:off x="5046821" y="7735729"/>
              <a:ext cx="255151" cy="255151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5130165" y="7778234"/>
              <a:ext cx="88463" cy="1701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400" b="1" kern="0" spc="-40" dirty="0">
                  <a:solidFill>
                    <a:srgbClr val="000000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2</a:t>
              </a:r>
              <a:endParaRPr lang="en-US" sz="1400" b="1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5415320" y="7735729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>
                  <a:solidFill>
                    <a:srgbClr val="2B2E3C"/>
                  </a:solidFill>
                  <a:latin typeface="Bitter Medium" pitchFamily="34" charset="0"/>
                  <a:ea typeface="Bitter Medium" pitchFamily="34" charset="-122"/>
                  <a:cs typeface="Bitter Medium" pitchFamily="34" charset="-120"/>
                </a:rPr>
                <a:t>Spain</a:t>
              </a:r>
              <a:endParaRPr lang="en-US" sz="1400" b="1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5415320" y="7980878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10.7%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5415320" y="8230314"/>
              <a:ext cx="4168140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FF0000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52.272 € / year</a:t>
              </a:r>
              <a:r>
                <a:rPr lang="en-US" sz="1400" b="1" kern="0" spc="-18" dirty="0">
                  <a:solidFill>
                    <a:srgbClr val="FF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
</a:t>
              </a:r>
              <a:r>
                <a:rPr lang="en-US" sz="1400" b="1" kern="0" spc="-18" dirty="0">
                  <a:solidFill>
                    <a:srgbClr val="2B2E3C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
</a:t>
              </a:r>
              <a:endParaRPr lang="en-US" sz="1400" b="1" dirty="0"/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304071" y="4497709"/>
            <a:ext cx="4536639" cy="676036"/>
            <a:chOff x="9696807" y="7735729"/>
            <a:chExt cx="4536639" cy="676036"/>
          </a:xfrm>
        </p:grpSpPr>
        <p:sp>
          <p:nvSpPr>
            <p:cNvPr id="15" name="Shape 12"/>
            <p:cNvSpPr/>
            <p:nvPr/>
          </p:nvSpPr>
          <p:spPr>
            <a:xfrm>
              <a:off x="9696807" y="7735729"/>
              <a:ext cx="255151" cy="255151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16" name="Text 13"/>
            <p:cNvSpPr/>
            <p:nvPr/>
          </p:nvSpPr>
          <p:spPr>
            <a:xfrm>
              <a:off x="9778246" y="7778234"/>
              <a:ext cx="92154" cy="1701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400" b="1" kern="0" spc="-40" dirty="0">
                  <a:solidFill>
                    <a:srgbClr val="000000"/>
                  </a:solidFill>
                  <a:latin typeface="Bitter Medium" charset="0"/>
                  <a:ea typeface="Bitter Medium" pitchFamily="34" charset="-122"/>
                  <a:cs typeface="Bitter Medium" pitchFamily="34" charset="-120"/>
                </a:rPr>
                <a:t>3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7" name="Text 14"/>
            <p:cNvSpPr/>
            <p:nvPr/>
          </p:nvSpPr>
          <p:spPr>
            <a:xfrm>
              <a:off x="10065306" y="7735729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>
                  <a:solidFill>
                    <a:srgbClr val="2B2E3C"/>
                  </a:solidFill>
                  <a:latin typeface="Bitter Medium" charset="0"/>
                  <a:ea typeface="Bitter Medium" pitchFamily="34" charset="-122"/>
                  <a:cs typeface="Bitter Medium" pitchFamily="34" charset="-120"/>
                </a:rPr>
                <a:t>Germany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10065306" y="7980878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7.8%</a:t>
              </a:r>
              <a:endParaRPr lang="en-US" sz="1400" b="1" dirty="0">
                <a:latin typeface="Bitter Medium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10065306" y="8230314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r>
                <a:rPr lang="en-US" sz="1400" b="1" kern="0" spc="-18" dirty="0">
                  <a:solidFill>
                    <a:srgbClr val="00B050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86,589.09 € / year</a:t>
              </a:r>
              <a:endParaRPr lang="en-US" sz="1400" b="1" dirty="0">
                <a:solidFill>
                  <a:srgbClr val="00B050"/>
                </a:solidFill>
                <a:latin typeface="Bitter Medium" charset="0"/>
              </a:endParaRPr>
            </a:p>
          </p:txBody>
        </p:sp>
      </p:grpSp>
      <p:sp>
        <p:nvSpPr>
          <p:cNvPr id="33" name="32 Rectángulo redondeado"/>
          <p:cNvSpPr/>
          <p:nvPr/>
        </p:nvSpPr>
        <p:spPr>
          <a:xfrm>
            <a:off x="159488" y="381295"/>
            <a:ext cx="2454266" cy="765217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26 Grupo"/>
          <p:cNvGrpSpPr/>
          <p:nvPr/>
        </p:nvGrpSpPr>
        <p:grpSpPr>
          <a:xfrm>
            <a:off x="304070" y="518755"/>
            <a:ext cx="4269941" cy="676036"/>
            <a:chOff x="9596060" y="7735729"/>
            <a:chExt cx="4637386" cy="676036"/>
          </a:xfrm>
        </p:grpSpPr>
        <p:sp>
          <p:nvSpPr>
            <p:cNvPr id="28" name="Shape 12"/>
            <p:cNvSpPr/>
            <p:nvPr/>
          </p:nvSpPr>
          <p:spPr>
            <a:xfrm>
              <a:off x="9596060" y="7735729"/>
              <a:ext cx="355898" cy="426600"/>
            </a:xfrm>
            <a:prstGeom prst="roundRect">
              <a:avLst>
                <a:gd name="adj" fmla="val 18669"/>
              </a:avLst>
            </a:prstGeom>
            <a:solidFill>
              <a:srgbClr val="FFD1A7"/>
            </a:solidFill>
            <a:ln w="7620">
              <a:solidFill>
                <a:srgbClr val="E5B78D"/>
              </a:solidFill>
              <a:prstDash val="solid"/>
            </a:ln>
          </p:spPr>
        </p:sp>
        <p:sp>
          <p:nvSpPr>
            <p:cNvPr id="29" name="Text 13"/>
            <p:cNvSpPr/>
            <p:nvPr/>
          </p:nvSpPr>
          <p:spPr>
            <a:xfrm>
              <a:off x="9637009" y="7895809"/>
              <a:ext cx="266203" cy="3345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300" b="1" kern="0" spc="-40" dirty="0">
                  <a:solidFill>
                    <a:srgbClr val="000000"/>
                  </a:solidFill>
                  <a:latin typeface="Bitter Medium" pitchFamily="34" charset="0"/>
                </a:rPr>
                <a:t>€</a:t>
              </a:r>
              <a:endParaRPr lang="en-US" sz="1300" b="1" dirty="0"/>
            </a:p>
          </p:txBody>
        </p:sp>
        <p:sp>
          <p:nvSpPr>
            <p:cNvPr id="30" name="Text 14"/>
            <p:cNvSpPr/>
            <p:nvPr/>
          </p:nvSpPr>
          <p:spPr>
            <a:xfrm>
              <a:off x="10065306" y="7735729"/>
              <a:ext cx="1417558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350"/>
                </a:lnSpc>
                <a:buNone/>
              </a:pPr>
              <a:r>
                <a:rPr lang="en-US" sz="1400" b="1" kern="0" spc="-33" dirty="0" err="1" smtClean="0">
                  <a:solidFill>
                    <a:srgbClr val="2B2E3C"/>
                  </a:solidFill>
                  <a:latin typeface="Bitter Medium" pitchFamily="34" charset="0"/>
                </a:rPr>
                <a:t>Avg</a:t>
              </a:r>
              <a:r>
                <a:rPr lang="en-US" sz="1400" b="1" kern="0" spc="-33" dirty="0" smtClean="0">
                  <a:solidFill>
                    <a:srgbClr val="2B2E3C"/>
                  </a:solidFill>
                  <a:latin typeface="Bitter Medium" pitchFamily="34" charset="0"/>
                </a:rPr>
                <a:t> Salary </a:t>
              </a:r>
              <a:r>
                <a:rPr lang="en-US" sz="1400" b="1" kern="0" spc="-33" dirty="0" smtClean="0">
                  <a:solidFill>
                    <a:srgbClr val="2B2E3C"/>
                  </a:solidFill>
                  <a:latin typeface="Bitter Medium" pitchFamily="34" charset="0"/>
                </a:rPr>
                <a:t>in Europe</a:t>
              </a:r>
            </a:p>
            <a:p>
              <a:pPr marL="0" indent="0">
                <a:lnSpc>
                  <a:spcPts val="1350"/>
                </a:lnSpc>
                <a:buNone/>
              </a:pPr>
              <a:endParaRPr lang="en-US" sz="1400" b="1" kern="0" spc="-33" dirty="0" smtClean="0">
                <a:solidFill>
                  <a:srgbClr val="2B2E3C"/>
                </a:solidFill>
                <a:latin typeface="Bitter Medium" pitchFamily="34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400" b="1" kern="0" spc="-18" dirty="0" smtClean="0">
                  <a:solidFill>
                    <a:srgbClr val="2B2E3C"/>
                  </a:solidFill>
                  <a:latin typeface="Bitter Medium" charset="0"/>
                  <a:ea typeface="Open Sans" pitchFamily="34" charset="-122"/>
                  <a:cs typeface="Open Sans" pitchFamily="34" charset="-120"/>
                </a:rPr>
                <a:t>64.485,50 € / year</a:t>
              </a:r>
              <a:endParaRPr lang="en-US" sz="1400" b="1" dirty="0" smtClean="0">
                <a:latin typeface="Bitter Medium" charset="0"/>
              </a:endParaRPr>
            </a:p>
            <a:p>
              <a:pPr marL="0" indent="0">
                <a:lnSpc>
                  <a:spcPts val="1350"/>
                </a:lnSpc>
                <a:buNone/>
              </a:pPr>
              <a:endParaRPr lang="en-US" sz="1400" dirty="0"/>
            </a:p>
          </p:txBody>
        </p:sp>
        <p:sp>
          <p:nvSpPr>
            <p:cNvPr id="31" name="Text 15"/>
            <p:cNvSpPr/>
            <p:nvPr/>
          </p:nvSpPr>
          <p:spPr>
            <a:xfrm>
              <a:off x="10065306" y="7980878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endParaRPr lang="en-US" sz="850" dirty="0"/>
            </a:p>
          </p:txBody>
        </p:sp>
        <p:sp>
          <p:nvSpPr>
            <p:cNvPr id="32" name="Text 16"/>
            <p:cNvSpPr/>
            <p:nvPr/>
          </p:nvSpPr>
          <p:spPr>
            <a:xfrm>
              <a:off x="10065306" y="8230314"/>
              <a:ext cx="4168140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400"/>
                </a:lnSpc>
                <a:buNone/>
              </a:pPr>
              <a:endParaRPr lang="en-US" sz="8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151</Words>
  <Application>Microsoft Office PowerPoint</Application>
  <PresentationFormat>Personalizado</PresentationFormat>
  <Paragraphs>88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Bitter Medium</vt:lpstr>
      <vt:lpstr>Calibri</vt:lpstr>
      <vt:lpstr>Open Sans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AMAIA</cp:lastModifiedBy>
  <cp:revision>48</cp:revision>
  <dcterms:created xsi:type="dcterms:W3CDTF">2024-11-09T12:58:14Z</dcterms:created>
  <dcterms:modified xsi:type="dcterms:W3CDTF">2024-11-11T11:19:21Z</dcterms:modified>
</cp:coreProperties>
</file>